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Kanit Light"/>
      <p:regular r:id="rId15"/>
    </p:embeddedFont>
    <p:embeddedFont>
      <p:font typeface="Kanit Light"/>
      <p:regular r:id="rId16"/>
    </p:embeddedFont>
    <p:embeddedFont>
      <p:font typeface="Kanit Light"/>
      <p:regular r:id="rId17"/>
    </p:embeddedFont>
    <p:embeddedFont>
      <p:font typeface="Kanit Light"/>
      <p:regular r:id="rId18"/>
    </p:embeddedFont>
    <p:embeddedFont>
      <p:font typeface="Martel Sans"/>
      <p:regular r:id="rId19"/>
    </p:embeddedFont>
    <p:embeddedFont>
      <p:font typeface="Martel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E-commerce Sales Analysis Using SQL: Problem, Goals &amp; Key Findings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Transforming raw transactional data into strategic business insights through advanced SQL techniques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4942" y="658178"/>
            <a:ext cx="7706916" cy="1283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Problem: Unlocking Business Value from Raw E-commerce Data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4942" y="2249091"/>
            <a:ext cx="461963" cy="461963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72168" y="2319576"/>
            <a:ext cx="2623780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Volume Challenge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872168" y="2763560"/>
            <a:ext cx="7039689" cy="9858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E-commerce platforms generate vast transactional data daily, yet many businesses struggle to extract actionable insights from this wealth of information.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4942" y="4160044"/>
            <a:ext cx="461963" cy="461963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72168" y="4230529"/>
            <a:ext cx="256651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Fragmentation Issues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872168" y="4674513"/>
            <a:ext cx="7039689" cy="9858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Challenges include fragmented data across orders, products, customers, and sales targets, significantly complicating performance evaluation efforts.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4942" y="6070997"/>
            <a:ext cx="461963" cy="461963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872168" y="6141482"/>
            <a:ext cx="3030260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Operational Consequences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872168" y="6585466"/>
            <a:ext cx="7039689" cy="9858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Without clear analysis, inventory mismanagement, missed sales opportunities, and ineffective marketing campaigns persist, hindering growth potential.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094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608" y="3152656"/>
            <a:ext cx="11917085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Project Goals: Data-Driven Clarity for Strategic Decisions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4608" y="4044196"/>
            <a:ext cx="192762" cy="240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01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74608" y="4348758"/>
            <a:ext cx="6544151" cy="22860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6" name="Text 3"/>
          <p:cNvSpPr/>
          <p:nvPr/>
        </p:nvSpPr>
        <p:spPr>
          <a:xfrm>
            <a:off x="674608" y="4490799"/>
            <a:ext cx="240946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Holistic Integration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74608" y="4907637"/>
            <a:ext cx="654415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Develop a comprehensive view of e-commerce operations by integrating multiple data sources via advanced SQL techniques.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411522" y="4044196"/>
            <a:ext cx="192762" cy="240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02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7411522" y="4348758"/>
            <a:ext cx="6544270" cy="22860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10" name="Text 7"/>
          <p:cNvSpPr/>
          <p:nvPr/>
        </p:nvSpPr>
        <p:spPr>
          <a:xfrm>
            <a:off x="7411522" y="4490799"/>
            <a:ext cx="240946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KPI Identification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7411522" y="4907637"/>
            <a:ext cx="654427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Identify key performance indicators: sales volumes, revenue trends, top products, customer behaviour, and peak order times.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74608" y="5861685"/>
            <a:ext cx="192762" cy="240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74608" y="6166247"/>
            <a:ext cx="6544151" cy="22860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14" name="Text 11"/>
          <p:cNvSpPr/>
          <p:nvPr/>
        </p:nvSpPr>
        <p:spPr>
          <a:xfrm>
            <a:off x="674608" y="6308288"/>
            <a:ext cx="240946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Actionable Insights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74608" y="6725126"/>
            <a:ext cx="654415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Provide strategic insights to optimise inventory management, marketing timing, and customer engagement initiatives.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7411522" y="5861685"/>
            <a:ext cx="192762" cy="240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04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7411522" y="6166247"/>
            <a:ext cx="6544270" cy="22860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18" name="Text 15"/>
          <p:cNvSpPr/>
          <p:nvPr/>
        </p:nvSpPr>
        <p:spPr>
          <a:xfrm>
            <a:off x="7411522" y="6308288"/>
            <a:ext cx="262663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Technical Demonstration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411522" y="6725126"/>
            <a:ext cx="654427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Showcase the power of SQL techniques including aggregates, joins, and window functions for comprehensive business analysis.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240" y="611862"/>
            <a:ext cx="8124706" cy="693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Dataset &amp; Methodology Overview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7240" y="1860947"/>
            <a:ext cx="3331369" cy="416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Architecture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777240" y="2499360"/>
            <a:ext cx="7628811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Data sourced from multiple CSV files simulating a normalised relational database structure, encompassing customers, orders, order items, products, and sales targets.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77240" y="3787259"/>
            <a:ext cx="3331369" cy="416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Technical Tools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777240" y="4425672"/>
            <a:ext cx="7628811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SQL analysis conducted using MySQL Workbench with advanced queries employing CTEs, CASE statements, subqueries, and sophisticated window functions.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77240" y="5713571"/>
            <a:ext cx="3331369" cy="416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Analytical Focus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777240" y="6351984"/>
            <a:ext cx="7628811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Comprehensive analysis targeting temporal trends, category performance metrics, customer segmentation patterns, and revenue growth trajectories.</a:t>
            </a:r>
            <a:endParaRPr lang="en-US" sz="17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5405" y="1888688"/>
            <a:ext cx="4905256" cy="49052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7699" y="790099"/>
            <a:ext cx="7868603" cy="1138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Findings: Sales Performance &amp; Customer Insights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37699" y="2293144"/>
            <a:ext cx="2471023" cy="601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20K+</a:t>
            </a:r>
            <a:endParaRPr lang="en-US" sz="4700" dirty="0"/>
          </a:p>
        </p:txBody>
      </p:sp>
      <p:sp>
        <p:nvSpPr>
          <p:cNvPr id="5" name="Text 2"/>
          <p:cNvSpPr/>
          <p:nvPr/>
        </p:nvSpPr>
        <p:spPr>
          <a:xfrm>
            <a:off x="734378" y="3122057"/>
            <a:ext cx="2277547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Total Orders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7699" y="3516035"/>
            <a:ext cx="2471023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Transactions analysed across the complete dataset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3336369" y="2293144"/>
            <a:ext cx="2471142" cy="601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₹17.3M</a:t>
            </a:r>
            <a:endParaRPr lang="en-US" sz="4700" dirty="0"/>
          </a:p>
        </p:txBody>
      </p:sp>
      <p:sp>
        <p:nvSpPr>
          <p:cNvPr id="8" name="Text 5"/>
          <p:cNvSpPr/>
          <p:nvPr/>
        </p:nvSpPr>
        <p:spPr>
          <a:xfrm>
            <a:off x="3433167" y="3122057"/>
            <a:ext cx="2277547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Total Revenue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3336369" y="3516035"/>
            <a:ext cx="2471142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Approximately £170,000 in total sales value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035159" y="2293144"/>
            <a:ext cx="2471142" cy="601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6PM</a:t>
            </a:r>
            <a:endParaRPr lang="en-US" sz="4700" dirty="0"/>
          </a:p>
        </p:txBody>
      </p:sp>
      <p:sp>
        <p:nvSpPr>
          <p:cNvPr id="11" name="Text 8"/>
          <p:cNvSpPr/>
          <p:nvPr/>
        </p:nvSpPr>
        <p:spPr>
          <a:xfrm>
            <a:off x="6131957" y="3122057"/>
            <a:ext cx="2277547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Peak Order Time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35159" y="3516035"/>
            <a:ext cx="2471142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Highest transaction hour for optimal campaigns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3336369" y="4554379"/>
            <a:ext cx="2471142" cy="601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6x</a:t>
            </a:r>
            <a:endParaRPr lang="en-US" sz="4700" dirty="0"/>
          </a:p>
        </p:txBody>
      </p:sp>
      <p:sp>
        <p:nvSpPr>
          <p:cNvPr id="14" name="Text 11"/>
          <p:cNvSpPr/>
          <p:nvPr/>
        </p:nvSpPr>
        <p:spPr>
          <a:xfrm>
            <a:off x="3433167" y="5383292"/>
            <a:ext cx="2277547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Customer Value Gap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336369" y="5777270"/>
            <a:ext cx="2471142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Top 20% generate 6x more revenue than bottom 20%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37699" y="6565106"/>
            <a:ext cx="7868603" cy="874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Top Category: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Home &amp; Kitchen dominates both sales volume and profitability margins.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Revenue Trends: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Consistent growth with notable spikes during weekends and month-end periods, indicating clear cyclical buying patterns.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143" y="601147"/>
            <a:ext cx="12189500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Strategic Recommendations Based on SQL Insights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64143" y="1720096"/>
            <a:ext cx="6441877" cy="2844998"/>
          </a:xfrm>
          <a:prstGeom prst="roundRect">
            <a:avLst>
              <a:gd name="adj" fmla="val 322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90005" y="1945958"/>
            <a:ext cx="654963" cy="654963"/>
          </a:xfrm>
          <a:prstGeom prst="roundRect">
            <a:avLst>
              <a:gd name="adj" fmla="val 13959698"/>
            </a:avLst>
          </a:prstGeom>
          <a:solidFill>
            <a:srgbClr val="437066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0146" y="2089190"/>
            <a:ext cx="294680" cy="36837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0005" y="281916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Stock Optimisation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990005" y="3291245"/>
            <a:ext cx="5990153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Prioritise inventory allocation for Home &amp; Kitchen products to meet demonstrated demand and maximise profit margins effectively.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4261" y="1720096"/>
            <a:ext cx="6441996" cy="2844998"/>
          </a:xfrm>
          <a:prstGeom prst="roundRect">
            <a:avLst>
              <a:gd name="adj" fmla="val 322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50123" y="1945958"/>
            <a:ext cx="654963" cy="654963"/>
          </a:xfrm>
          <a:prstGeom prst="roundRect">
            <a:avLst>
              <a:gd name="adj" fmla="val 13959698"/>
            </a:avLst>
          </a:prstGeom>
          <a:solidFill>
            <a:srgbClr val="437066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0264" y="2089190"/>
            <a:ext cx="294680" cy="368379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0123" y="281916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Marketing Timing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7650123" y="3291245"/>
            <a:ext cx="5990273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Schedule flash sales and promotional campaigns around 6 PM and weekends to leverage identified peak buying periods.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764143" y="4783336"/>
            <a:ext cx="6441877" cy="2844998"/>
          </a:xfrm>
          <a:prstGeom prst="roundRect">
            <a:avLst>
              <a:gd name="adj" fmla="val 322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90005" y="5009198"/>
            <a:ext cx="654963" cy="654963"/>
          </a:xfrm>
          <a:prstGeom prst="roundRect">
            <a:avLst>
              <a:gd name="adj" fmla="val 13959698"/>
            </a:avLst>
          </a:prstGeom>
          <a:solidFill>
            <a:srgbClr val="437066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146" y="5152430"/>
            <a:ext cx="294680" cy="368379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90005" y="588240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Customer Loyalty</a:t>
            </a:r>
            <a:endParaRPr lang="en-US" sz="2100" dirty="0"/>
          </a:p>
        </p:txBody>
      </p:sp>
      <p:sp>
        <p:nvSpPr>
          <p:cNvPr id="17" name="Text 12"/>
          <p:cNvSpPr/>
          <p:nvPr/>
        </p:nvSpPr>
        <p:spPr>
          <a:xfrm>
            <a:off x="990005" y="6354485"/>
            <a:ext cx="5990153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Target top-tier customers with personalised offers and referral incentives to boost retention and lifetime value.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424261" y="4783336"/>
            <a:ext cx="6441996" cy="2844998"/>
          </a:xfrm>
          <a:prstGeom prst="roundRect">
            <a:avLst>
              <a:gd name="adj" fmla="val 322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50123" y="5009198"/>
            <a:ext cx="654963" cy="654963"/>
          </a:xfrm>
          <a:prstGeom prst="roundRect">
            <a:avLst>
              <a:gd name="adj" fmla="val 13959698"/>
            </a:avLst>
          </a:prstGeom>
          <a:solidFill>
            <a:srgbClr val="437066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264" y="5152430"/>
            <a:ext cx="294680" cy="368379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0123" y="588240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Quality</a:t>
            </a:r>
            <a:endParaRPr lang="en-US" sz="2100" dirty="0"/>
          </a:p>
        </p:txBody>
      </p:sp>
      <p:sp>
        <p:nvSpPr>
          <p:cNvPr id="22" name="Text 16"/>
          <p:cNvSpPr/>
          <p:nvPr/>
        </p:nvSpPr>
        <p:spPr>
          <a:xfrm>
            <a:off x="7650123" y="6354485"/>
            <a:ext cx="5990273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Maintain normalised databases and leverage SQL for ongoing, automated performance monitoring and reporting.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617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9253" y="3138726"/>
            <a:ext cx="12750760" cy="615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Conclusion: SQL as a Powerful Tool for E-commerce Growth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89253" y="4049435"/>
            <a:ext cx="6527482" cy="1495544"/>
          </a:xfrm>
          <a:prstGeom prst="roundRect">
            <a:avLst>
              <a:gd name="adj" fmla="val 5531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9042" y="4269224"/>
            <a:ext cx="2461736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Scalable Analysis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909042" y="4695111"/>
            <a:ext cx="6087904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SQL enables comprehensive, scalable analysis without reliance on expensive external BI tools or complex software solutions.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3665" y="4049435"/>
            <a:ext cx="6527482" cy="1495544"/>
          </a:xfrm>
          <a:prstGeom prst="roundRect">
            <a:avLst>
              <a:gd name="adj" fmla="val 5531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33454" y="4269224"/>
            <a:ext cx="2461736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Insight Generation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33454" y="4695111"/>
            <a:ext cx="6087904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Even modest datasets reveal critical business insights when analysed systematically with well-structured SQL queries.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89253" y="5741908"/>
            <a:ext cx="6527482" cy="1810583"/>
          </a:xfrm>
          <a:prstGeom prst="roundRect">
            <a:avLst>
              <a:gd name="adj" fmla="val 4568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09042" y="5961698"/>
            <a:ext cx="2461736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Profitability Impact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909042" y="6387584"/>
            <a:ext cx="6087904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Data-driven decisions informed by SQL analysis can significantly enhance profitability and customer engagement outcomes.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3665" y="5741908"/>
            <a:ext cx="6527482" cy="1810583"/>
          </a:xfrm>
          <a:prstGeom prst="roundRect">
            <a:avLst>
              <a:gd name="adj" fmla="val 4568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33454" y="5961698"/>
            <a:ext cx="318087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Investment Recommendation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633454" y="6387584"/>
            <a:ext cx="6087904" cy="945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Businesses should invest in SQL skills and robust database design to unlock their full e-commerce potential and competitive advantage.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343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Questions &amp; Discussion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Ready to transform your e-commerce data into strategic insights?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2025-10-03T11:03:55Z</dcterms:created>
  <dcterms:modified xsi:type="dcterms:W3CDTF">2025-10-03T11:03:55Z</dcterms:modified>
</cp:coreProperties>
</file>